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43" r:id="rId2"/>
    <p:sldId id="313" r:id="rId3"/>
    <p:sldId id="446" r:id="rId4"/>
    <p:sldId id="445" r:id="rId5"/>
    <p:sldId id="447" r:id="rId6"/>
    <p:sldId id="310" r:id="rId7"/>
    <p:sldId id="344" r:id="rId8"/>
    <p:sldId id="417" r:id="rId9"/>
    <p:sldId id="416" r:id="rId10"/>
    <p:sldId id="433" r:id="rId11"/>
    <p:sldId id="434" r:id="rId12"/>
    <p:sldId id="435" r:id="rId13"/>
    <p:sldId id="345" r:id="rId14"/>
    <p:sldId id="346" r:id="rId15"/>
    <p:sldId id="423" r:id="rId16"/>
    <p:sldId id="406" r:id="rId17"/>
    <p:sldId id="436" r:id="rId18"/>
    <p:sldId id="432" r:id="rId19"/>
    <p:sldId id="402" r:id="rId20"/>
    <p:sldId id="43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hetham, Jennifer" initials="W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9E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291" autoAdjust="0"/>
  </p:normalViewPr>
  <p:slideViewPr>
    <p:cSldViewPr>
      <p:cViewPr varScale="1">
        <p:scale>
          <a:sx n="68" d="100"/>
          <a:sy n="68" d="100"/>
        </p:scale>
        <p:origin x="145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17C53-752A-40EB-830D-ED4233F24399}" type="datetimeFigureOut">
              <a:rPr lang="en-GB" smtClean="0"/>
              <a:t>28/01/2020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3BA9-3E51-47C8-9772-B5409C35210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46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C3BA9-3E51-47C8-9772-B5409C35210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413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FAEF-2790-4D4D-ADF5-1D762E176B30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18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FAEF-2790-4D4D-ADF5-1D762E176B30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18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C3BA9-3E51-47C8-9772-B5409C35210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110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C3BA9-3E51-47C8-9772-B5409C352102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100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FAEF-2790-4D4D-ADF5-1D762E176B30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18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FAEF-2790-4D4D-ADF5-1D762E176B30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1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FAEF-2790-4D4D-ADF5-1D762E176B30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18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FAEF-2790-4D4D-ADF5-1D762E176B30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18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C3BA9-3E51-47C8-9772-B5409C352102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903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C3BA9-3E51-47C8-9772-B5409C352102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247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C3BA9-3E51-47C8-9772-B5409C35210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875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C3BA9-3E51-47C8-9772-B5409C352102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881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C3BA9-3E51-47C8-9772-B5409C35210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33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6FAEF-2790-4D4D-ADF5-1D762E176B30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1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3D1A-6BA8-4DA6-B0DD-0FF0462EADA9}" type="datetimeFigureOut">
              <a:rPr lang="en-GB" smtClean="0"/>
              <a:t>28/01/2020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DAB4-16DE-4C53-93C6-FA7E117291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54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3D1A-6BA8-4DA6-B0DD-0FF0462EADA9}" type="datetimeFigureOut">
              <a:rPr lang="en-GB" smtClean="0"/>
              <a:t>28/01/2020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DAB4-16DE-4C53-93C6-FA7E117291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85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3D1A-6BA8-4DA6-B0DD-0FF0462EADA9}" type="datetimeFigureOut">
              <a:rPr lang="en-GB" smtClean="0"/>
              <a:t>28/01/2020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DAB4-16DE-4C53-93C6-FA7E117291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38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3D1A-6BA8-4DA6-B0DD-0FF0462EADA9}" type="datetimeFigureOut">
              <a:rPr lang="en-GB" smtClean="0"/>
              <a:t>28/01/2020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DAB4-16DE-4C53-93C6-FA7E117291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60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3D1A-6BA8-4DA6-B0DD-0FF0462EADA9}" type="datetimeFigureOut">
              <a:rPr lang="en-GB" smtClean="0"/>
              <a:t>28/01/2020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DAB4-16DE-4C53-93C6-FA7E117291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43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3D1A-6BA8-4DA6-B0DD-0FF0462EADA9}" type="datetimeFigureOut">
              <a:rPr lang="en-GB" smtClean="0"/>
              <a:t>28/01/2020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DAB4-16DE-4C53-93C6-FA7E117291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38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3D1A-6BA8-4DA6-B0DD-0FF0462EADA9}" type="datetimeFigureOut">
              <a:rPr lang="en-GB" smtClean="0"/>
              <a:t>28/01/2020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DAB4-16DE-4C53-93C6-FA7E117291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46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3D1A-6BA8-4DA6-B0DD-0FF0462EADA9}" type="datetimeFigureOut">
              <a:rPr lang="en-GB" smtClean="0"/>
              <a:t>28/01/2020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DAB4-16DE-4C53-93C6-FA7E117291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71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3D1A-6BA8-4DA6-B0DD-0FF0462EADA9}" type="datetimeFigureOut">
              <a:rPr lang="en-GB" smtClean="0"/>
              <a:t>28/01/2020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DAB4-16DE-4C53-93C6-FA7E117291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56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3D1A-6BA8-4DA6-B0DD-0FF0462EADA9}" type="datetimeFigureOut">
              <a:rPr lang="en-GB" smtClean="0"/>
              <a:t>28/01/2020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DAB4-16DE-4C53-93C6-FA7E117291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450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3D1A-6BA8-4DA6-B0DD-0FF0462EADA9}" type="datetimeFigureOut">
              <a:rPr lang="en-GB" smtClean="0"/>
              <a:t>28/01/2020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DAB4-16DE-4C53-93C6-FA7E117291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50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F3D1A-6BA8-4DA6-B0DD-0FF0462EADA9}" type="datetimeFigureOut">
              <a:rPr lang="en-GB" smtClean="0"/>
              <a:t>28/01/2020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8DAB4-16DE-4C53-93C6-FA7E117291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22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4.jpe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3.pn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.jpe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 noGrp="1"/>
          </p:cNvSpPr>
          <p:nvPr>
            <p:ph type="ctrTitle"/>
          </p:nvPr>
        </p:nvSpPr>
        <p:spPr>
          <a:xfrm>
            <a:off x="857695" y="2817691"/>
            <a:ext cx="7428609" cy="2387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  <a:p>
            <a:pPr algn="ctr"/>
            <a:r>
              <a:rPr lang="en-US" sz="3600" dirty="0"/>
              <a:t>Evaluating mHealth technology in HIV </a:t>
            </a:r>
            <a:br>
              <a:rPr lang="en-US" sz="3600" dirty="0"/>
            </a:br>
            <a:r>
              <a:rPr lang="en-US" sz="3600" dirty="0"/>
              <a:t>to improve Empowerment and healthcare </a:t>
            </a:r>
            <a:r>
              <a:rPr lang="en-US" sz="3600" dirty="0" err="1"/>
              <a:t>utilisation</a:t>
            </a:r>
            <a:r>
              <a:rPr lang="en-US" sz="3600" dirty="0"/>
              <a:t>: Research and innovation to Generate Evidence for </a:t>
            </a:r>
            <a:r>
              <a:rPr lang="en-US" sz="3600" dirty="0" err="1"/>
              <a:t>personalised</a:t>
            </a:r>
            <a:r>
              <a:rPr lang="en-US" sz="3600" dirty="0"/>
              <a:t> care</a:t>
            </a:r>
            <a:br>
              <a:rPr lang="en-US" sz="3600" dirty="0"/>
            </a:br>
            <a:br>
              <a:rPr lang="en-GB" sz="3600" dirty="0"/>
            </a:b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https://www.emergeproject.eu/</a:t>
            </a:r>
            <a:br>
              <a:rPr lang="en-GB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May 2015 - April 2020</a:t>
            </a:r>
            <a:br>
              <a:rPr lang="fr-FR" sz="44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fr-FR" sz="4400" dirty="0"/>
            </a:br>
            <a:endParaRPr lang="fr-FR" sz="31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143000" y="3957857"/>
            <a:ext cx="5608864" cy="252156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329E-36D5-4E77-8B47-A555AF65874C}" type="slidenum">
              <a:rPr lang="en-GB" smtClean="0"/>
              <a:t>1</a:t>
            </a:fld>
            <a:endParaRPr lang="en-GB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CA4F5AB-CE09-4129-941B-7D911F3CE3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9" b="38450"/>
          <a:stretch/>
        </p:blipFill>
        <p:spPr>
          <a:xfrm>
            <a:off x="971600" y="408427"/>
            <a:ext cx="6858000" cy="15486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FFF512-648E-4557-823F-A37AED85B722}"/>
              </a:ext>
            </a:extLst>
          </p:cNvPr>
          <p:cNvSpPr txBox="1"/>
          <p:nvPr/>
        </p:nvSpPr>
        <p:spPr>
          <a:xfrm>
            <a:off x="1907704" y="5487766"/>
            <a:ext cx="69757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600" b="1" dirty="0"/>
          </a:p>
          <a:p>
            <a:r>
              <a:rPr lang="en-GB" sz="1600" b="1" dirty="0" err="1"/>
              <a:t>EmERGE</a:t>
            </a:r>
            <a:r>
              <a:rPr lang="en-GB" sz="1600" b="1" dirty="0"/>
              <a:t> Project has received funding from the European Union's Horizon 2020. </a:t>
            </a:r>
          </a:p>
          <a:p>
            <a:r>
              <a:rPr lang="en-GB" sz="1600" b="1" dirty="0"/>
              <a:t>Research and Innovation Programme under Grant Agreement No:643736</a:t>
            </a:r>
          </a:p>
          <a:p>
            <a:endParaRPr lang="en-GB" sz="1600" dirty="0"/>
          </a:p>
        </p:txBody>
      </p:sp>
      <p:pic>
        <p:nvPicPr>
          <p:cNvPr id="14" name="drawingObject42">
            <a:extLst>
              <a:ext uri="{FF2B5EF4-FFF2-40B4-BE49-F238E27FC236}">
                <a16:creationId xmlns:a16="http://schemas.microsoft.com/office/drawing/2014/main" id="{B9F6C016-285E-4BBF-9C76-1BB6132A350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5565017"/>
            <a:ext cx="1295400" cy="914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367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3553" y="6018663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9236" y="116455"/>
            <a:ext cx="6487260" cy="554037"/>
          </a:xfrm>
        </p:spPr>
        <p:txBody>
          <a:bodyPr>
            <a:noAutofit/>
          </a:bodyPr>
          <a:lstStyle/>
          <a:p>
            <a:r>
              <a:rPr lang="en-GB" sz="3000" dirty="0"/>
              <a:t>Co-design &amp; Socio-technical evaluation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36000" y="894761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44160" y="2517848"/>
            <a:ext cx="18442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22" name="Table 3">
            <a:extLst>
              <a:ext uri="{FF2B5EF4-FFF2-40B4-BE49-F238E27FC236}">
                <a16:creationId xmlns:a16="http://schemas.microsoft.com/office/drawing/2014/main" id="{56D66CC9-5F43-1540-8B3B-07F5FBA13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68061"/>
              </p:ext>
            </p:extLst>
          </p:nvPr>
        </p:nvGraphicFramePr>
        <p:xfrm>
          <a:off x="408279" y="1011217"/>
          <a:ext cx="8628217" cy="4846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5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1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81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698"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Approaching the app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232">
                <a:tc gridSpan="2">
                  <a:txBody>
                    <a:bodyPr/>
                    <a:lstStyle/>
                    <a:p>
                      <a:r>
                        <a:rPr lang="en-GB" sz="1200" b="1" dirty="0"/>
                        <a:t>Patients’ considerations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effectLst/>
                        </a:rPr>
                        <a:t>Re-negotiating stigma?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effectLst/>
                        </a:rPr>
                        <a:t>New opportunities for control?</a:t>
                      </a:r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 kern="1200" dirty="0"/>
                        <a:t>Clinicians’ considerations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Keeping up with technological advances?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Re-negotiating the patient role?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698"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Imagining the app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203">
                <a:tc>
                  <a:txBody>
                    <a:bodyPr/>
                    <a:lstStyle/>
                    <a:p>
                      <a:r>
                        <a:rPr lang="en-GB" sz="1200" b="1" kern="1200" dirty="0"/>
                        <a:t>Medical functionalities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Accessing blood results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Managing medicines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/>
                        <a:t>Managing appointments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/>
                        <a:t>Digital communication channels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 kern="1200" dirty="0"/>
                        <a:t>Social functionalities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Peer support network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International travel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Changing public attitudes towards HIV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(social activities)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/>
                        <a:t>General features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Security and privacy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Credibility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Sustainability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Language (simple and local language)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Sensitivity for Disabilities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No costs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Training/ tutorials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Other</a:t>
                      </a:r>
                      <a:r>
                        <a:rPr lang="en-GB" sz="1200" kern="1200" baseline="0" dirty="0"/>
                        <a:t> t</a:t>
                      </a:r>
                      <a:r>
                        <a:rPr lang="en-GB" sz="1200" kern="1200" dirty="0"/>
                        <a:t>echnicalities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698"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Anticipating</a:t>
                      </a:r>
                      <a:r>
                        <a:rPr lang="en-GB" sz="1200" b="1" baseline="0" dirty="0"/>
                        <a:t> the app’s implications</a:t>
                      </a:r>
                      <a:endParaRPr lang="en-GB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727">
                <a:tc gridSpan="2">
                  <a:txBody>
                    <a:bodyPr/>
                    <a:lstStyle/>
                    <a:p>
                      <a:r>
                        <a:rPr lang="en-GB" sz="1200" b="1" kern="1200" dirty="0"/>
                        <a:t>Tensions towards the patient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Reassurance vs. uncertainty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Closeness vs. distance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Self-knowledge vs. reductionist understanding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 kern="1200" dirty="0"/>
                        <a:t>Questions for HC providers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Complementing or replacing traditional clinical pathways?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Improving quality or downsizing</a:t>
                      </a:r>
                      <a:r>
                        <a:rPr lang="en-GB" sz="1200" kern="1200" baseline="0" dirty="0"/>
                        <a:t> </a:t>
                      </a:r>
                      <a:r>
                        <a:rPr lang="en-GB" sz="1200" kern="1200" dirty="0"/>
                        <a:t>healthcare expenditure?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/>
                        <a:t>Increasing or decreasing workload?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Footer Placeholder 14">
            <a:extLst>
              <a:ext uri="{FF2B5EF4-FFF2-40B4-BE49-F238E27FC236}">
                <a16:creationId xmlns:a16="http://schemas.microsoft.com/office/drawing/2014/main" id="{7E70A6C2-A770-4D99-AEF5-273F71755113}"/>
              </a:ext>
            </a:extLst>
          </p:cNvPr>
          <p:cNvSpPr txBox="1">
            <a:spLocks/>
          </p:cNvSpPr>
          <p:nvPr/>
        </p:nvSpPr>
        <p:spPr>
          <a:xfrm>
            <a:off x="4937458" y="6064571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9473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3553" y="6018663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9236" y="116455"/>
            <a:ext cx="6487260" cy="554037"/>
          </a:xfrm>
        </p:spPr>
        <p:txBody>
          <a:bodyPr>
            <a:noAutofit/>
          </a:bodyPr>
          <a:lstStyle/>
          <a:p>
            <a:r>
              <a:rPr lang="en-GB" sz="3000" dirty="0"/>
              <a:t>Co-design &amp; Socio-technical evaluation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36000" y="894761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44160" y="2517848"/>
            <a:ext cx="18442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42072" y="1179020"/>
            <a:ext cx="4561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Medical functionalities: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Access to blood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Managing medicines</a:t>
            </a:r>
          </a:p>
          <a:p>
            <a:endParaRPr lang="en-GB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5DC0669-1BBC-D841-A046-9A5C515A9028}"/>
              </a:ext>
            </a:extLst>
          </p:cNvPr>
          <p:cNvSpPr/>
          <p:nvPr/>
        </p:nvSpPr>
        <p:spPr>
          <a:xfrm>
            <a:off x="400688" y="2654864"/>
            <a:ext cx="37299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‘If I could receive my medical information … the results of my blood tests through the app, I wouldn't have to go to the internist … the app could save me a whole lot of health expenses’ [</a:t>
            </a:r>
            <a:r>
              <a:rPr lang="en-GB" sz="1400" dirty="0" err="1"/>
              <a:t>P_An_FG</a:t>
            </a:r>
            <a:r>
              <a:rPr lang="en-GB" sz="1400" dirty="0"/>
              <a:t>]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5A86CB2-1D15-3D4D-B466-3C7DE6C96FB3}"/>
              </a:ext>
            </a:extLst>
          </p:cNvPr>
          <p:cNvSpPr/>
          <p:nvPr/>
        </p:nvSpPr>
        <p:spPr>
          <a:xfrm>
            <a:off x="4437680" y="15483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Managing appointments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Digital communication channels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8973488-545D-8940-9662-87E948751EC8}"/>
              </a:ext>
            </a:extLst>
          </p:cNvPr>
          <p:cNvSpPr/>
          <p:nvPr/>
        </p:nvSpPr>
        <p:spPr>
          <a:xfrm>
            <a:off x="442072" y="4005064"/>
            <a:ext cx="36885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‘…it happened to me in the hospital … [they] give me medication that interfered with my retroviral [drugs]. And so I think that this application, there should be something that we ourselves could manage this situation ... An application where we could see if we can take the drugs A, B or C with this cocktail of antiretroviral drugs’ [</a:t>
            </a:r>
            <a:r>
              <a:rPr lang="en-GB" sz="1400" dirty="0" err="1"/>
              <a:t>P_Li_FG</a:t>
            </a:r>
            <a:r>
              <a:rPr lang="en-GB" sz="1400" dirty="0"/>
              <a:t>]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6475E8F-0138-2442-B036-A0CE9F96BE19}"/>
              </a:ext>
            </a:extLst>
          </p:cNvPr>
          <p:cNvSpPr/>
          <p:nvPr/>
        </p:nvSpPr>
        <p:spPr>
          <a:xfrm>
            <a:off x="4566447" y="2748679"/>
            <a:ext cx="4207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 have missed a lot of appointments. I think it would be useful to have some reminders to tell me’ [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P_Li_FG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endParaRPr lang="de-DE" sz="14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B17D80B-9BD4-324A-83F5-1392D33418B0}"/>
              </a:ext>
            </a:extLst>
          </p:cNvPr>
          <p:cNvSpPr/>
          <p:nvPr/>
        </p:nvSpPr>
        <p:spPr>
          <a:xfrm>
            <a:off x="4619799" y="3558308"/>
            <a:ext cx="42077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PLWH emphasised that they would appreciate a ‘newsfeed’ [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P_Ba_WS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male] that notifies ‘if something new comes out in the world of HIV inventions’ [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P_An_WS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female] </a:t>
            </a:r>
            <a:endParaRPr lang="de-DE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34" y="5143340"/>
            <a:ext cx="2938830" cy="677606"/>
          </a:xfrm>
          <a:prstGeom prst="rect">
            <a:avLst/>
          </a:prstGeom>
        </p:spPr>
      </p:pic>
      <p:sp>
        <p:nvSpPr>
          <p:cNvPr id="22" name="Footer Placeholder 14">
            <a:extLst>
              <a:ext uri="{FF2B5EF4-FFF2-40B4-BE49-F238E27FC236}">
                <a16:creationId xmlns:a16="http://schemas.microsoft.com/office/drawing/2014/main" id="{F72CD6F2-84F2-470C-AABD-A678393A4F7B}"/>
              </a:ext>
            </a:extLst>
          </p:cNvPr>
          <p:cNvSpPr txBox="1">
            <a:spLocks/>
          </p:cNvSpPr>
          <p:nvPr/>
        </p:nvSpPr>
        <p:spPr>
          <a:xfrm>
            <a:off x="4937458" y="6064571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53384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3553" y="6018663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9236" y="116455"/>
            <a:ext cx="6487260" cy="554037"/>
          </a:xfrm>
        </p:spPr>
        <p:txBody>
          <a:bodyPr>
            <a:noAutofit/>
          </a:bodyPr>
          <a:lstStyle/>
          <a:p>
            <a:r>
              <a:rPr lang="en-GB" sz="3000" dirty="0"/>
              <a:t>Co-design &amp; Socio-technical evaluation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36000" y="894761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44160" y="2517848"/>
            <a:ext cx="18442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1328" y="1317519"/>
            <a:ext cx="6192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Access to blood test results imagined and anticipated as being an important function by both patients and clinicians.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Both appointment management systems and medication management systems have been stressed as important functionalities for self-managing HIV.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Ongoing consultation taking on board community wishes as the app evolves.</a:t>
            </a:r>
          </a:p>
        </p:txBody>
      </p:sp>
      <p:pic>
        <p:nvPicPr>
          <p:cNvPr id="22" name="Picture 30">
            <a:extLst>
              <a:ext uri="{FF2B5EF4-FFF2-40B4-BE49-F238E27FC236}">
                <a16:creationId xmlns:a16="http://schemas.microsoft.com/office/drawing/2014/main" id="{4306E1F7-22B9-0844-B8E9-9BB29A9A7F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214" t="33740" r="45587" b="11786"/>
          <a:stretch/>
        </p:blipFill>
        <p:spPr>
          <a:xfrm>
            <a:off x="6494017" y="1276924"/>
            <a:ext cx="2542480" cy="4321687"/>
          </a:xfrm>
          <a:prstGeom prst="rect">
            <a:avLst/>
          </a:prstGeom>
        </p:spPr>
      </p:pic>
      <p:sp>
        <p:nvSpPr>
          <p:cNvPr id="16" name="Footer Placeholder 14">
            <a:extLst>
              <a:ext uri="{FF2B5EF4-FFF2-40B4-BE49-F238E27FC236}">
                <a16:creationId xmlns:a16="http://schemas.microsoft.com/office/drawing/2014/main" id="{634EE2D7-487A-46AD-8DF8-E39B65FE451D}"/>
              </a:ext>
            </a:extLst>
          </p:cNvPr>
          <p:cNvSpPr txBox="1">
            <a:spLocks/>
          </p:cNvSpPr>
          <p:nvPr/>
        </p:nvSpPr>
        <p:spPr>
          <a:xfrm>
            <a:off x="4937458" y="6064571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101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3553" y="6018663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19712" y="787400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2987824" y="90691"/>
            <a:ext cx="5808333" cy="554037"/>
          </a:xfrm>
        </p:spPr>
        <p:txBody>
          <a:bodyPr>
            <a:noAutofit/>
          </a:bodyPr>
          <a:lstStyle/>
          <a:p>
            <a:r>
              <a:rPr lang="en-GB" sz="3000" dirty="0"/>
              <a:t>Platform development &amp; integration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83"/>
            <a:ext cx="9144000" cy="4396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18" y="1745356"/>
            <a:ext cx="352474" cy="314369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909728"/>
              </p:ext>
            </p:extLst>
          </p:nvPr>
        </p:nvGraphicFramePr>
        <p:xfrm>
          <a:off x="185998" y="1160860"/>
          <a:ext cx="2032000" cy="1483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CORE FUNCTIONS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RESULTS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MEDICATION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APPOINTMENTS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4"/>
          <a:stretch/>
        </p:blipFill>
        <p:spPr>
          <a:xfrm>
            <a:off x="8399422" y="5262347"/>
            <a:ext cx="565066" cy="69028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773" y="5532003"/>
            <a:ext cx="755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Enrique Gomez, Paloma Chausa, UPM (and PODMEDICS 2015-2018)</a:t>
            </a:r>
          </a:p>
        </p:txBody>
      </p:sp>
      <p:sp>
        <p:nvSpPr>
          <p:cNvPr id="21" name="Footer Placeholder 14">
            <a:extLst>
              <a:ext uri="{FF2B5EF4-FFF2-40B4-BE49-F238E27FC236}">
                <a16:creationId xmlns:a16="http://schemas.microsoft.com/office/drawing/2014/main" id="{AAF757B8-002E-4E52-B426-652DBA4325D9}"/>
              </a:ext>
            </a:extLst>
          </p:cNvPr>
          <p:cNvSpPr txBox="1">
            <a:spLocks/>
          </p:cNvSpPr>
          <p:nvPr/>
        </p:nvSpPr>
        <p:spPr>
          <a:xfrm>
            <a:off x="4937458" y="6064571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4102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3553" y="6018663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19712" y="787400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6" y="1348806"/>
            <a:ext cx="7374193" cy="4228036"/>
          </a:xfrm>
          <a:prstGeom prst="rect">
            <a:avLst/>
          </a:prstGeom>
        </p:spPr>
      </p:pic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2987824" y="90691"/>
            <a:ext cx="5808333" cy="554037"/>
          </a:xfrm>
        </p:spPr>
        <p:txBody>
          <a:bodyPr>
            <a:noAutofit/>
          </a:bodyPr>
          <a:lstStyle/>
          <a:p>
            <a:r>
              <a:rPr lang="en-GB" sz="3000" dirty="0"/>
              <a:t>Platform development &amp; integration</a:t>
            </a:r>
          </a:p>
        </p:txBody>
      </p:sp>
      <p:sp>
        <p:nvSpPr>
          <p:cNvPr id="14" name="Footer Placeholder 14">
            <a:extLst>
              <a:ext uri="{FF2B5EF4-FFF2-40B4-BE49-F238E27FC236}">
                <a16:creationId xmlns:a16="http://schemas.microsoft.com/office/drawing/2014/main" id="{3859376B-E918-471B-A6A9-CB758CE5F124}"/>
              </a:ext>
            </a:extLst>
          </p:cNvPr>
          <p:cNvSpPr txBox="1">
            <a:spLocks/>
          </p:cNvSpPr>
          <p:nvPr/>
        </p:nvSpPr>
        <p:spPr>
          <a:xfrm>
            <a:off x="4937458" y="6064571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8709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3553" y="6018663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19712" y="787400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8135269" y="4918437"/>
            <a:ext cx="613195" cy="690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22411"/>
            <a:ext cx="1533866" cy="27226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796" y="898274"/>
            <a:ext cx="1530668" cy="27169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29" y="1745356"/>
            <a:ext cx="1584176" cy="26900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365" y="2434990"/>
            <a:ext cx="1756734" cy="31182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15" y="4047336"/>
            <a:ext cx="2043803" cy="11514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06" y="1001264"/>
            <a:ext cx="1265516" cy="22462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693" y="995450"/>
            <a:ext cx="1418540" cy="25179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48" y="3185323"/>
            <a:ext cx="1446253" cy="2567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460" y="5049992"/>
            <a:ext cx="3320540" cy="769441"/>
          </a:xfrm>
          <a:prstGeom prst="rect">
            <a:avLst/>
          </a:prstGeom>
          <a:solidFill>
            <a:srgbClr val="1749E9">
              <a:alpha val="58039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200" i="1" dirty="0"/>
              <a:t>FAQs co-written with community groups at sites</a:t>
            </a:r>
          </a:p>
        </p:txBody>
      </p:sp>
      <p:sp>
        <p:nvSpPr>
          <p:cNvPr id="30" name="Title 4"/>
          <p:cNvSpPr>
            <a:spLocks noGrp="1"/>
          </p:cNvSpPr>
          <p:nvPr>
            <p:ph type="title"/>
          </p:nvPr>
        </p:nvSpPr>
        <p:spPr>
          <a:xfrm>
            <a:off x="2987824" y="90691"/>
            <a:ext cx="5808333" cy="554037"/>
          </a:xfrm>
        </p:spPr>
        <p:txBody>
          <a:bodyPr>
            <a:noAutofit/>
          </a:bodyPr>
          <a:lstStyle/>
          <a:p>
            <a:r>
              <a:rPr lang="en-GB" sz="3000" dirty="0"/>
              <a:t>Platform development &amp; integration</a:t>
            </a:r>
          </a:p>
        </p:txBody>
      </p:sp>
      <p:sp>
        <p:nvSpPr>
          <p:cNvPr id="21" name="Footer Placeholder 14">
            <a:extLst>
              <a:ext uri="{FF2B5EF4-FFF2-40B4-BE49-F238E27FC236}">
                <a16:creationId xmlns:a16="http://schemas.microsoft.com/office/drawing/2014/main" id="{22D0FE32-09CF-4EFF-8F4B-070DF07CC459}"/>
              </a:ext>
            </a:extLst>
          </p:cNvPr>
          <p:cNvSpPr txBox="1">
            <a:spLocks/>
          </p:cNvSpPr>
          <p:nvPr/>
        </p:nvSpPr>
        <p:spPr>
          <a:xfrm>
            <a:off x="4937458" y="6064571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46613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3553" y="6018663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9792" y="50801"/>
            <a:ext cx="6336704" cy="554037"/>
          </a:xfrm>
        </p:spPr>
        <p:txBody>
          <a:bodyPr>
            <a:noAutofit/>
          </a:bodyPr>
          <a:lstStyle/>
          <a:p>
            <a:r>
              <a:rPr lang="en-GB" sz="3000" dirty="0"/>
              <a:t>Evaluation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19712" y="787400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96336" y="126876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124744"/>
            <a:ext cx="7854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/>
              <a:t>Started April 2017 – 2251 participants 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Enrolment completed October 2018 (follow-up until Oct19)</a:t>
            </a:r>
          </a:p>
          <a:p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78946" y="3554619"/>
            <a:ext cx="4032448" cy="230832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Patient activation (PAM-13)</a:t>
            </a:r>
          </a:p>
          <a:p>
            <a:r>
              <a:rPr lang="en-GB" b="1" dirty="0"/>
              <a:t>Quality of Life (EQ5D5L; PROQOL-HIV)</a:t>
            </a:r>
          </a:p>
          <a:p>
            <a:r>
              <a:rPr lang="en-GB" b="1" dirty="0"/>
              <a:t>Adherence (M-MASRI)</a:t>
            </a:r>
          </a:p>
          <a:p>
            <a:r>
              <a:rPr lang="en-GB" b="1" dirty="0"/>
              <a:t>Patient experience (PREM)</a:t>
            </a:r>
          </a:p>
          <a:p>
            <a:r>
              <a:rPr lang="en-GB" b="1" dirty="0"/>
              <a:t>System usability (SUS)</a:t>
            </a:r>
          </a:p>
          <a:p>
            <a:endParaRPr lang="en-GB" b="1" dirty="0"/>
          </a:p>
          <a:p>
            <a:r>
              <a:rPr lang="en-GB" b="1" dirty="0"/>
              <a:t>HIV specific PROM [Positive Outcomes]</a:t>
            </a:r>
          </a:p>
          <a:p>
            <a:r>
              <a:rPr lang="en-GB" b="1" dirty="0"/>
              <a:t>Successful ageing (FRAIL)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7947" y="2204864"/>
            <a:ext cx="5456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/>
              <a:t>Primary objective: </a:t>
            </a:r>
          </a:p>
          <a:p>
            <a:pPr lvl="0"/>
            <a:r>
              <a:rPr lang="en-GB" dirty="0"/>
              <a:t>To assess the impact of the mHealth platform on patient self-management and empowerment as determined by the Patient Activation Measure (PAM-13) at month 12 </a:t>
            </a:r>
          </a:p>
          <a:p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67947" y="3620520"/>
            <a:ext cx="4421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Feasibility &amp; uptake / use</a:t>
            </a:r>
          </a:p>
          <a:p>
            <a:r>
              <a:rPr lang="en-GB" i="1" dirty="0"/>
              <a:t>Patient experience</a:t>
            </a:r>
          </a:p>
          <a:p>
            <a:r>
              <a:rPr lang="en-GB" i="1" dirty="0"/>
              <a:t>Potential effectiveness </a:t>
            </a:r>
          </a:p>
          <a:p>
            <a:r>
              <a:rPr lang="en-GB" i="1" dirty="0"/>
              <a:t>Maintenance of quality of care </a:t>
            </a:r>
          </a:p>
          <a:p>
            <a:r>
              <a:rPr lang="en-GB" i="1" dirty="0"/>
              <a:t>Cost minimisation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64288" y="2218071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Questionnaires at baseline &amp; annually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981694" y="2873547"/>
            <a:ext cx="396044" cy="53570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66" y="5210952"/>
            <a:ext cx="2073331" cy="5916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4" y="5219295"/>
            <a:ext cx="1063382" cy="639801"/>
          </a:xfrm>
          <a:prstGeom prst="rect">
            <a:avLst/>
          </a:prstGeom>
        </p:spPr>
      </p:pic>
      <p:sp>
        <p:nvSpPr>
          <p:cNvPr id="20" name="Footer Placeholder 14">
            <a:extLst>
              <a:ext uri="{FF2B5EF4-FFF2-40B4-BE49-F238E27FC236}">
                <a16:creationId xmlns:a16="http://schemas.microsoft.com/office/drawing/2014/main" id="{DB1E950B-99BA-4C74-BCD1-2631095EFCCB}"/>
              </a:ext>
            </a:extLst>
          </p:cNvPr>
          <p:cNvSpPr txBox="1">
            <a:spLocks/>
          </p:cNvSpPr>
          <p:nvPr/>
        </p:nvSpPr>
        <p:spPr>
          <a:xfrm>
            <a:off x="4937458" y="6021288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66162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3553" y="6018663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9792" y="50801"/>
            <a:ext cx="6336704" cy="554037"/>
          </a:xfrm>
        </p:spPr>
        <p:txBody>
          <a:bodyPr>
            <a:noAutofit/>
          </a:bodyPr>
          <a:lstStyle/>
          <a:p>
            <a:r>
              <a:rPr lang="en-GB" sz="3000" dirty="0"/>
              <a:t>Health economics analysis 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19712" y="787400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8280" y="1268760"/>
            <a:ext cx="3990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Costing studies at each site</a:t>
            </a:r>
          </a:p>
          <a:p>
            <a:r>
              <a:rPr lang="en-GB" sz="2400" dirty="0"/>
              <a:t>Before &amp; after comparison</a:t>
            </a:r>
          </a:p>
          <a:p>
            <a:r>
              <a:rPr lang="en-GB" sz="2400" dirty="0"/>
              <a:t>Costs and outcomes</a:t>
            </a:r>
          </a:p>
          <a:p>
            <a:r>
              <a:rPr lang="en-GB" sz="2400" dirty="0"/>
              <a:t>Cost-effectiveness</a:t>
            </a: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03513"/>
            <a:ext cx="2948724" cy="2854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46583"/>
            <a:ext cx="3959120" cy="20708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6055" y="5506658"/>
            <a:ext cx="4447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/>
              <a:t>EJ Beck, S Mandalia, P Yfantopoulos NPMS-HHC CIC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9" y="3031106"/>
            <a:ext cx="4768374" cy="2205292"/>
          </a:xfrm>
          <a:prstGeom prst="rect">
            <a:avLst/>
          </a:prstGeom>
        </p:spPr>
      </p:pic>
      <p:sp>
        <p:nvSpPr>
          <p:cNvPr id="17" name="Footer Placeholder 14">
            <a:extLst>
              <a:ext uri="{FF2B5EF4-FFF2-40B4-BE49-F238E27FC236}">
                <a16:creationId xmlns:a16="http://schemas.microsoft.com/office/drawing/2014/main" id="{F4B0A310-0905-4B97-A329-0825EF4D7677}"/>
              </a:ext>
            </a:extLst>
          </p:cNvPr>
          <p:cNvSpPr txBox="1">
            <a:spLocks/>
          </p:cNvSpPr>
          <p:nvPr/>
        </p:nvSpPr>
        <p:spPr>
          <a:xfrm>
            <a:off x="4937458" y="6064571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8158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3553" y="6018663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9792" y="50801"/>
            <a:ext cx="6336704" cy="554037"/>
          </a:xfrm>
        </p:spPr>
        <p:txBody>
          <a:bodyPr>
            <a:noAutofit/>
          </a:bodyPr>
          <a:lstStyle/>
          <a:p>
            <a:r>
              <a:rPr lang="en-GB" sz="3000" dirty="0"/>
              <a:t>Dissemination 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19712" y="787400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7" y="1052737"/>
            <a:ext cx="4856272" cy="2757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118" y="2698147"/>
            <a:ext cx="1626497" cy="23864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804" y="744673"/>
            <a:ext cx="3859692" cy="2530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491" y="2812835"/>
            <a:ext cx="3479238" cy="21469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2597" y="5202833"/>
            <a:ext cx="4565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Koen Block, Brian West, Tamás Bereczky, </a:t>
            </a:r>
          </a:p>
          <a:p>
            <a:r>
              <a:rPr lang="en-GB" i="1" dirty="0"/>
              <a:t>Deniz </a:t>
            </a:r>
            <a:r>
              <a:rPr lang="en-GB" i="1" dirty="0" err="1"/>
              <a:t>Uyanik</a:t>
            </a:r>
            <a:r>
              <a:rPr lang="en-GB" i="1" dirty="0"/>
              <a:t>, Maria Dutarte, Paul Thorn EATG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3221" y="2988454"/>
            <a:ext cx="2416710" cy="18050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50" y="5188499"/>
            <a:ext cx="1701376" cy="568746"/>
          </a:xfrm>
          <a:prstGeom prst="rect">
            <a:avLst/>
          </a:prstGeom>
        </p:spPr>
      </p:pic>
      <p:sp>
        <p:nvSpPr>
          <p:cNvPr id="21" name="Footer Placeholder 14">
            <a:extLst>
              <a:ext uri="{FF2B5EF4-FFF2-40B4-BE49-F238E27FC236}">
                <a16:creationId xmlns:a16="http://schemas.microsoft.com/office/drawing/2014/main" id="{5724B45D-FE70-4495-9EC5-1DBDA54F6B2A}"/>
              </a:ext>
            </a:extLst>
          </p:cNvPr>
          <p:cNvSpPr txBox="1">
            <a:spLocks/>
          </p:cNvSpPr>
          <p:nvPr/>
        </p:nvSpPr>
        <p:spPr>
          <a:xfrm>
            <a:off x="4937458" y="6064571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55304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3553" y="6018663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19712" y="787400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3156155" y="50801"/>
            <a:ext cx="5438903" cy="554037"/>
          </a:xfrm>
        </p:spPr>
        <p:txBody>
          <a:bodyPr>
            <a:noAutofit/>
          </a:bodyPr>
          <a:lstStyle/>
          <a:p>
            <a:r>
              <a:rPr lang="en-GB" sz="3000" dirty="0"/>
              <a:t>Key achievements so far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773" y="855204"/>
            <a:ext cx="296554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Platform integrated with hospital systems at all five sites; </a:t>
            </a:r>
          </a:p>
          <a:p>
            <a:r>
              <a:rPr lang="en-GB" sz="2400" dirty="0"/>
              <a:t>Live with encrypted data being pushed through to individuals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38648" y="863594"/>
            <a:ext cx="3386245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Robust co-design process which has fed into platform development; high level of community involvement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773" y="3329659"/>
            <a:ext cx="335281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Background assessment instrumental; ensuring GDPR compliance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54435" y="1048260"/>
            <a:ext cx="243907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Completed enrolment at all five sites &gt;2,200 individuals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33082" y="2954024"/>
            <a:ext cx="319181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Protocol in place; data collection underway;  eCRF developed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572" y="4711770"/>
            <a:ext cx="335281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Costing exercises underway at sites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08734" y="2885118"/>
            <a:ext cx="222991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Dissemination – newsletters; website; FB; conferences; publications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08734" y="4941168"/>
            <a:ext cx="544608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Strategy for sustainability / not for profit Planning for provision beyond the project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33082" y="4299155"/>
            <a:ext cx="302173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‘Wider lens work’</a:t>
            </a:r>
          </a:p>
        </p:txBody>
      </p:sp>
      <p:sp>
        <p:nvSpPr>
          <p:cNvPr id="28" name="Footer Placeholder 14">
            <a:extLst>
              <a:ext uri="{FF2B5EF4-FFF2-40B4-BE49-F238E27FC236}">
                <a16:creationId xmlns:a16="http://schemas.microsoft.com/office/drawing/2014/main" id="{78D07C24-6060-4B82-94D2-65EFB0D9DC83}"/>
              </a:ext>
            </a:extLst>
          </p:cNvPr>
          <p:cNvSpPr txBox="1">
            <a:spLocks/>
          </p:cNvSpPr>
          <p:nvPr/>
        </p:nvSpPr>
        <p:spPr>
          <a:xfrm>
            <a:off x="4937458" y="6064571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3373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3553" y="6018663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10358" y="50801"/>
            <a:ext cx="4584700" cy="554037"/>
          </a:xfrm>
        </p:spPr>
        <p:txBody>
          <a:bodyPr>
            <a:normAutofit fontScale="90000"/>
          </a:bodyPr>
          <a:lstStyle/>
          <a:p>
            <a:r>
              <a:rPr lang="en-GB" dirty="0"/>
              <a:t>Project partners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4"/>
          <p:cNvSpPr txBox="1">
            <a:spLocks/>
          </p:cNvSpPr>
          <p:nvPr/>
        </p:nvSpPr>
        <p:spPr>
          <a:xfrm>
            <a:off x="4937458" y="6064571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9712" y="787400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D1D702-86B2-4EF4-8AD9-4E0E91402BE0}"/>
              </a:ext>
            </a:extLst>
          </p:cNvPr>
          <p:cNvSpPr txBox="1"/>
          <p:nvPr/>
        </p:nvSpPr>
        <p:spPr>
          <a:xfrm>
            <a:off x="179512" y="973847"/>
            <a:ext cx="972107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Project leader: </a:t>
            </a:r>
          </a:p>
          <a:p>
            <a:pPr marL="342900" indent="-342900">
              <a:buAutoNum type="arabicPeriod"/>
            </a:pPr>
            <a:r>
              <a:rPr lang="en-GB" sz="2000" b="1" dirty="0"/>
              <a:t>Brighton and Sussex University Hospitals NHS Trust (UK)</a:t>
            </a:r>
          </a:p>
          <a:p>
            <a:endParaRPr lang="en-GB" sz="2000" b="1" dirty="0"/>
          </a:p>
          <a:p>
            <a:r>
              <a:rPr lang="en-GB" sz="2000" b="1" dirty="0"/>
              <a:t>Project partners: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sz="2000" b="1" dirty="0"/>
              <a:t>UNIVERSITY OF SUSSEX – United Kingdom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sz="2000" b="1" dirty="0"/>
              <a:t>EUROPEAN AIDS TREATMENT GROUP - Germany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sz="2000" b="1" dirty="0"/>
              <a:t>UNIVERSITY OF BRIGHTON – United Kingdom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sz="2000" b="1" dirty="0"/>
              <a:t>PRINS LEOPOLD INSTITUUT VOOR TROPISCHE GENEESKUNDE - Belgium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sz="2000" b="1" dirty="0"/>
              <a:t>FUNDACIO PRIVADA CLINIC PER A LA RECERCA BIOMEDICA - Spain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sz="2000" b="1" dirty="0"/>
              <a:t>CENTRO HOSPITALAR DE LISBOA CENTRAL, EPE - Portugal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sz="2000" b="1" dirty="0"/>
              <a:t>KLINIKA ZA INFEKTIVNE BOLESTI DR. FRAN MIHALJEVIC - Croatia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sz="2000" b="1" dirty="0"/>
              <a:t>NPMS-HHC CIC - United Kingdom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sz="2000" b="1" dirty="0"/>
              <a:t>UNIVERSIDAD POLITECNICA DE MADRID - Spain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sz="2000" b="1" dirty="0"/>
              <a:t>EmERGE MHEALTH LTD - United Kingdom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GB" sz="2000" b="1" dirty="0"/>
              <a:t>MODUS RESEARCH AND INNOVATION -  United Kingdom</a:t>
            </a:r>
          </a:p>
          <a:p>
            <a:endParaRPr lang="en-GB" sz="2000" b="1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44764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3553" y="6018663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19712" y="787400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3156155" y="50801"/>
            <a:ext cx="5438903" cy="554037"/>
          </a:xfrm>
        </p:spPr>
        <p:txBody>
          <a:bodyPr>
            <a:noAutofit/>
          </a:bodyPr>
          <a:lstStyle/>
          <a:p>
            <a:r>
              <a:rPr lang="en-GB" sz="3000" dirty="0"/>
              <a:t>Acknowledgements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3702" y="1269631"/>
            <a:ext cx="4392129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Community groups and participants at each site: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Zagreb</a:t>
            </a:r>
          </a:p>
          <a:p>
            <a:pPr marL="285750" indent="-285750">
              <a:buFontTx/>
              <a:buChar char="-"/>
            </a:pPr>
            <a:r>
              <a:rPr lang="en-GB" dirty="0"/>
              <a:t>Antwerp</a:t>
            </a:r>
          </a:p>
          <a:p>
            <a:pPr marL="285750" indent="-285750">
              <a:buFontTx/>
              <a:buChar char="-"/>
            </a:pPr>
            <a:r>
              <a:rPr lang="en-GB" dirty="0"/>
              <a:t>Barcelona</a:t>
            </a:r>
          </a:p>
          <a:p>
            <a:pPr marL="285750" indent="-285750">
              <a:buFontTx/>
              <a:buChar char="-"/>
            </a:pPr>
            <a:r>
              <a:rPr lang="en-GB" dirty="0"/>
              <a:t>Lisbon</a:t>
            </a:r>
          </a:p>
          <a:p>
            <a:pPr marL="285750" indent="-285750">
              <a:buFontTx/>
              <a:buChar char="-"/>
            </a:pPr>
            <a:r>
              <a:rPr lang="en-GB" dirty="0"/>
              <a:t>Brighton</a:t>
            </a:r>
          </a:p>
          <a:p>
            <a:r>
              <a:rPr lang="en-GB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50" y="965106"/>
            <a:ext cx="3293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The EmERGE consortium </a:t>
            </a:r>
          </a:p>
        </p:txBody>
      </p:sp>
      <p:pic>
        <p:nvPicPr>
          <p:cNvPr id="32" name="image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2458394" y="4104967"/>
            <a:ext cx="1569744" cy="692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4281900" y="4278827"/>
            <a:ext cx="1500140" cy="432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44" y="4332387"/>
            <a:ext cx="1535886" cy="438294"/>
          </a:xfrm>
          <a:prstGeom prst="rect">
            <a:avLst/>
          </a:prstGeom>
        </p:spPr>
      </p:pic>
      <p:pic>
        <p:nvPicPr>
          <p:cNvPr id="35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47" y="3372697"/>
            <a:ext cx="1658078" cy="146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86896" y="4848432"/>
            <a:ext cx="1500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Martin Fisher </a:t>
            </a:r>
          </a:p>
          <a:p>
            <a:pPr algn="ctr"/>
            <a:r>
              <a:rPr lang="en-GB" sz="1600" dirty="0"/>
              <a:t>1964 - 2015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70" y="2296844"/>
            <a:ext cx="1578106" cy="415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646" y="2981923"/>
            <a:ext cx="587973" cy="669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27" y="2898912"/>
            <a:ext cx="661630" cy="646420"/>
          </a:xfrm>
          <a:prstGeom prst="rect">
            <a:avLst/>
          </a:prstGeom>
        </p:spPr>
      </p:pic>
      <p:pic>
        <p:nvPicPr>
          <p:cNvPr id="1026" name="Picture 2" descr="C:\Users\jennifer.whetham\AppData\Local\Microsoft\Windows\Temporary Internet Files\Content.Outlook\9RKZ8L6H\BCN Checkpoint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40" y="1622401"/>
            <a:ext cx="1572695" cy="5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59050" y="5319467"/>
            <a:ext cx="8897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EmERGE Advisory board: Richard Harding; Agathe Leon, Cesar Caceres; Alec Miners</a:t>
            </a:r>
          </a:p>
        </p:txBody>
      </p:sp>
      <p:sp>
        <p:nvSpPr>
          <p:cNvPr id="26" name="Footer Placeholder 14">
            <a:extLst>
              <a:ext uri="{FF2B5EF4-FFF2-40B4-BE49-F238E27FC236}">
                <a16:creationId xmlns:a16="http://schemas.microsoft.com/office/drawing/2014/main" id="{959683A4-90FD-4EC8-AEA9-A11B81AAD5DD}"/>
              </a:ext>
            </a:extLst>
          </p:cNvPr>
          <p:cNvSpPr txBox="1">
            <a:spLocks/>
          </p:cNvSpPr>
          <p:nvPr/>
        </p:nvSpPr>
        <p:spPr>
          <a:xfrm>
            <a:off x="4937458" y="6064571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57CFDCF-287D-4230-9018-ACD93BA23B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1296" y="1494565"/>
            <a:ext cx="4048345" cy="1477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2271CA-564A-4278-B58B-7A4BBCD5344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-1" r="74781" b="-15378"/>
          <a:stretch/>
        </p:blipFill>
        <p:spPr>
          <a:xfrm>
            <a:off x="5520463" y="1597644"/>
            <a:ext cx="1320661" cy="66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2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3553" y="6018663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54528" y="101168"/>
            <a:ext cx="6656628" cy="640318"/>
          </a:xfrm>
        </p:spPr>
        <p:txBody>
          <a:bodyPr>
            <a:normAutofit fontScale="90000"/>
          </a:bodyPr>
          <a:lstStyle/>
          <a:p>
            <a:r>
              <a:rPr lang="en-GB" dirty="0"/>
              <a:t>Background and Rationale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4"/>
          <p:cNvSpPr txBox="1">
            <a:spLocks/>
          </p:cNvSpPr>
          <p:nvPr/>
        </p:nvSpPr>
        <p:spPr>
          <a:xfrm>
            <a:off x="4937458" y="6064571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9712" y="787400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7E62F2-3EA7-473D-B551-2F9EF7490360}"/>
              </a:ext>
            </a:extLst>
          </p:cNvPr>
          <p:cNvSpPr txBox="1"/>
          <p:nvPr/>
        </p:nvSpPr>
        <p:spPr>
          <a:xfrm>
            <a:off x="458154" y="1124744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/>
              <a:t>Due to effective antiretroviral therapy (ART), HIV now regarded as a </a:t>
            </a:r>
            <a:r>
              <a:rPr lang="en-GB" sz="2000" b="1" dirty="0"/>
              <a:t>chronic illness </a:t>
            </a:r>
            <a:r>
              <a:rPr lang="en-GB" sz="2000" dirty="0"/>
              <a:t>with a normal life expectancy in individuals who have access to testing, treatment and care. The vast majority of individuals have </a:t>
            </a:r>
            <a:r>
              <a:rPr lang="en-GB" sz="2000" b="1" dirty="0"/>
              <a:t>undetectable HIV viral loads on stable treatment </a:t>
            </a:r>
            <a:r>
              <a:rPr lang="en-GB" sz="2000" dirty="0"/>
              <a:t>and now seek to </a:t>
            </a:r>
            <a:r>
              <a:rPr lang="en-GB" sz="2000" b="1" dirty="0"/>
              <a:t>reduce the impact of HIV on their lives.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Individuals living with HIV are currently seen by an </a:t>
            </a:r>
            <a:r>
              <a:rPr lang="en-GB" sz="2000" b="1" dirty="0"/>
              <a:t>HIV clinician every 3-6 months </a:t>
            </a:r>
            <a:r>
              <a:rPr lang="en-GB" sz="2000" dirty="0"/>
              <a:t>according to national and international guidelines. Given that the number of new diagnoses and onward transmissions are at best stable, if not increasing, in association with longevity, the </a:t>
            </a:r>
            <a:r>
              <a:rPr lang="en-GB" sz="2000" b="1" dirty="0"/>
              <a:t>number of patients requiring treatment and care continues to increase year on year</a:t>
            </a:r>
            <a:r>
              <a:rPr lang="en-GB" sz="2000" dirty="0"/>
              <a:t>. 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/>
              <a:t>Therefore it is imperative that </a:t>
            </a:r>
            <a:r>
              <a:rPr lang="en-GB" sz="2000" b="1" dirty="0"/>
              <a:t>new models of service provision </a:t>
            </a:r>
            <a:r>
              <a:rPr lang="en-GB" sz="2000" dirty="0"/>
              <a:t>are explored and evaluated.</a:t>
            </a:r>
          </a:p>
        </p:txBody>
      </p:sp>
    </p:spTree>
    <p:extLst>
      <p:ext uri="{BB962C8B-B14F-4D97-AF65-F5344CB8AC3E}">
        <p14:creationId xmlns:p14="http://schemas.microsoft.com/office/powerpoint/2010/main" val="351779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3553" y="6018663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54528" y="101168"/>
            <a:ext cx="6656628" cy="640318"/>
          </a:xfrm>
        </p:spPr>
        <p:txBody>
          <a:bodyPr>
            <a:normAutofit fontScale="90000"/>
          </a:bodyPr>
          <a:lstStyle/>
          <a:p>
            <a:r>
              <a:rPr lang="en-GB" dirty="0"/>
              <a:t>mHealth Platform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4"/>
          <p:cNvSpPr txBox="1">
            <a:spLocks/>
          </p:cNvSpPr>
          <p:nvPr/>
        </p:nvSpPr>
        <p:spPr>
          <a:xfrm>
            <a:off x="4937458" y="6064571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9712" y="787400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3C0638-298A-4375-8A3D-B1FB12941FBF}"/>
              </a:ext>
            </a:extLst>
          </p:cNvPr>
          <p:cNvSpPr txBox="1"/>
          <p:nvPr/>
        </p:nvSpPr>
        <p:spPr>
          <a:xfrm>
            <a:off x="395536" y="1049486"/>
            <a:ext cx="8640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dirty="0"/>
              <a:t>mHealth solutions offer an opportunity to provide alternatives to traditional care that can </a:t>
            </a:r>
            <a:r>
              <a:rPr lang="en-GB" sz="2200" b="1" dirty="0"/>
              <a:t>reduce appointments for stable patients </a:t>
            </a:r>
            <a:r>
              <a:rPr lang="en-GB" sz="2200" dirty="0"/>
              <a:t>and increase capacity to those living with more complex disease. </a:t>
            </a:r>
          </a:p>
          <a:p>
            <a:pPr algn="just"/>
            <a:r>
              <a:rPr lang="en-GB" sz="2200" dirty="0"/>
              <a:t> 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533F02-B0B5-4EA3-8814-7A7407268A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435613" y="2292083"/>
            <a:ext cx="1770644" cy="31478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89540A-9813-4C09-9368-9D653355D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40" y="2496036"/>
            <a:ext cx="6001145" cy="28853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A78892-76F6-4148-83FA-3AA63C815E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016202"/>
            <a:ext cx="262528" cy="2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43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3553" y="6018663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54528" y="101168"/>
            <a:ext cx="6656628" cy="640318"/>
          </a:xfrm>
        </p:spPr>
        <p:txBody>
          <a:bodyPr>
            <a:normAutofit fontScale="90000"/>
          </a:bodyPr>
          <a:lstStyle/>
          <a:p>
            <a:r>
              <a:rPr lang="en-GB" dirty="0"/>
              <a:t>From ‘idea to application’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4"/>
          <p:cNvSpPr txBox="1">
            <a:spLocks/>
          </p:cNvSpPr>
          <p:nvPr/>
        </p:nvSpPr>
        <p:spPr>
          <a:xfrm>
            <a:off x="4937458" y="6064571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-19712" y="787400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551846-E4C7-4B53-92B0-6994677D3FAF}"/>
              </a:ext>
            </a:extLst>
          </p:cNvPr>
          <p:cNvSpPr txBox="1"/>
          <p:nvPr/>
        </p:nvSpPr>
        <p:spPr>
          <a:xfrm>
            <a:off x="366348" y="915460"/>
            <a:ext cx="36281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Brighton – email service since 2008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F39E347-456F-45B4-936D-29C7369C58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177961"/>
              </p:ext>
            </p:extLst>
          </p:nvPr>
        </p:nvGraphicFramePr>
        <p:xfrm>
          <a:off x="178329" y="1348743"/>
          <a:ext cx="4219650" cy="316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Acrobat Document" r:id="rId5" imgW="6857848" imgH="5143314" progId="AcroExch.Document.7">
                  <p:embed/>
                </p:oleObj>
              </mc:Choice>
              <mc:Fallback>
                <p:oleObj name="Acrobat Document" r:id="rId5" imgW="6857848" imgH="5143314" progId="AcroExch.Document.7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329" y="1348743"/>
                        <a:ext cx="4219650" cy="316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460FDB7-FCC5-475C-9018-39F2A28EEC8D}"/>
              </a:ext>
            </a:extLst>
          </p:cNvPr>
          <p:cNvSpPr txBox="1"/>
          <p:nvPr/>
        </p:nvSpPr>
        <p:spPr>
          <a:xfrm>
            <a:off x="388183" y="4675661"/>
            <a:ext cx="3544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Review 2013: 25% (n=532) of cohort using Connect</a:t>
            </a:r>
          </a:p>
          <a:p>
            <a:r>
              <a:rPr lang="en-GB" dirty="0"/>
              <a:t>97% of 212 survey respondents would recommend to a friend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A2414A-D630-4A64-B9F2-C1A7F203ACB8}"/>
              </a:ext>
            </a:extLst>
          </p:cNvPr>
          <p:cNvSpPr txBox="1"/>
          <p:nvPr/>
        </p:nvSpPr>
        <p:spPr>
          <a:xfrm>
            <a:off x="4566448" y="884158"/>
            <a:ext cx="402861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Barcelona – Virtual Hospital since 2005</a:t>
            </a:r>
          </a:p>
          <a:p>
            <a:endParaRPr lang="en-GB" sz="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849AF2-93F2-4684-AC1D-E953CEF4AA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79" y="1349603"/>
            <a:ext cx="4266234" cy="294085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5AA2164E-FEF5-4009-9EDE-22BF5B54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91" y="4445518"/>
            <a:ext cx="4127924" cy="144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87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3553" y="6018663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19712" y="787400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3156155" y="50801"/>
            <a:ext cx="5438903" cy="554037"/>
          </a:xfrm>
        </p:spPr>
        <p:txBody>
          <a:bodyPr>
            <a:noAutofit/>
          </a:bodyPr>
          <a:lstStyle/>
          <a:p>
            <a:r>
              <a:rPr lang="en-GB" sz="3200" dirty="0" err="1"/>
              <a:t>EmERGE</a:t>
            </a:r>
            <a:r>
              <a:rPr lang="en-GB" sz="3200" dirty="0"/>
              <a:t> Concept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62" y="878569"/>
            <a:ext cx="4034191" cy="25884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8" y="1127076"/>
            <a:ext cx="4287869" cy="24857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7127" y="4076256"/>
            <a:ext cx="31608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Person living with stable HIV seen twice a year for routine follow-up, usually with blood samples drawn two weeks prior to clinician appointment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37458" y="3353469"/>
            <a:ext cx="37928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/>
              <a:t>EmERGE pathway </a:t>
            </a:r>
            <a:r>
              <a:rPr lang="en-GB" dirty="0"/>
              <a:t>– seen routinely once a year with interim visit carried out via mHealth platform</a:t>
            </a:r>
          </a:p>
          <a:p>
            <a:pPr algn="just"/>
            <a:endParaRPr lang="en-GB" dirty="0"/>
          </a:p>
          <a:p>
            <a:pPr marL="88900" indent="-88900" algn="just"/>
            <a:r>
              <a:rPr lang="en-GB" sz="2000" b="1" dirty="0"/>
              <a:t>*Results checked by a clinician</a:t>
            </a:r>
          </a:p>
          <a:p>
            <a:pPr marL="88900" indent="-88900" algn="just"/>
            <a:r>
              <a:rPr lang="en-GB" dirty="0"/>
              <a:t>*Pushed through securely to ‘App’ with medication info &amp; future appt</a:t>
            </a:r>
          </a:p>
          <a:p>
            <a:pPr marL="88900" indent="-88900" algn="just"/>
            <a:r>
              <a:rPr lang="en-GB" dirty="0"/>
              <a:t>* Prescription issued </a:t>
            </a:r>
          </a:p>
          <a:p>
            <a:pPr marL="88900" indent="-88900" algn="just"/>
            <a:r>
              <a:rPr lang="en-GB" dirty="0"/>
              <a:t>* Option to pause if any problems</a:t>
            </a:r>
          </a:p>
        </p:txBody>
      </p:sp>
      <p:sp>
        <p:nvSpPr>
          <p:cNvPr id="16" name="Footer Placeholder 14">
            <a:extLst>
              <a:ext uri="{FF2B5EF4-FFF2-40B4-BE49-F238E27FC236}">
                <a16:creationId xmlns:a16="http://schemas.microsoft.com/office/drawing/2014/main" id="{E90A6411-60EC-4390-BE34-0AB33BFEBA6C}"/>
              </a:ext>
            </a:extLst>
          </p:cNvPr>
          <p:cNvSpPr txBox="1">
            <a:spLocks/>
          </p:cNvSpPr>
          <p:nvPr/>
        </p:nvSpPr>
        <p:spPr>
          <a:xfrm>
            <a:off x="4937458" y="6064571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52159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3553" y="6018663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19712" y="787400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3156155" y="50801"/>
            <a:ext cx="5438903" cy="554037"/>
          </a:xfrm>
        </p:spPr>
        <p:txBody>
          <a:bodyPr>
            <a:noAutofit/>
          </a:bodyPr>
          <a:lstStyle/>
          <a:p>
            <a:r>
              <a:rPr lang="en-GB" sz="3200" dirty="0" err="1"/>
              <a:t>EmERGE</a:t>
            </a:r>
            <a:r>
              <a:rPr lang="en-GB" sz="3200" dirty="0"/>
              <a:t> Project Goal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9963" y="4761609"/>
            <a:ext cx="8712968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/>
              <a:t>To assess the impact of a co-designed mHealth platform for people living with medically stable HIV in diverse care settings across five European countries.</a:t>
            </a:r>
            <a:endParaRPr lang="en-GB" sz="2400" i="1" dirty="0"/>
          </a:p>
        </p:txBody>
      </p:sp>
      <p:sp>
        <p:nvSpPr>
          <p:cNvPr id="14" name="Footer Placeholder 14">
            <a:extLst>
              <a:ext uri="{FF2B5EF4-FFF2-40B4-BE49-F238E27FC236}">
                <a16:creationId xmlns:a16="http://schemas.microsoft.com/office/drawing/2014/main" id="{A0647F1C-47EE-4F7A-8F61-00E3833969A3}"/>
              </a:ext>
            </a:extLst>
          </p:cNvPr>
          <p:cNvSpPr txBox="1">
            <a:spLocks/>
          </p:cNvSpPr>
          <p:nvPr/>
        </p:nvSpPr>
        <p:spPr>
          <a:xfrm>
            <a:off x="4937458" y="6064571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DC4492F-DCAC-43E0-A07F-BD10A974EB4C}"/>
              </a:ext>
            </a:extLst>
          </p:cNvPr>
          <p:cNvSpPr/>
          <p:nvPr/>
        </p:nvSpPr>
        <p:spPr>
          <a:xfrm>
            <a:off x="1335050" y="1117932"/>
            <a:ext cx="6610362" cy="3382254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Smart Phone">
            <a:extLst>
              <a:ext uri="{FF2B5EF4-FFF2-40B4-BE49-F238E27FC236}">
                <a16:creationId xmlns:a16="http://schemas.microsoft.com/office/drawing/2014/main" id="{556D514E-F3A3-41A3-A0B7-14369F8B29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185" y="1048824"/>
            <a:ext cx="914400" cy="9144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C9DB80-6670-4DAD-8943-A814C69E7EB7}"/>
              </a:ext>
            </a:extLst>
          </p:cNvPr>
          <p:cNvCxnSpPr>
            <a:cxnSpLocks/>
          </p:cNvCxnSpPr>
          <p:nvPr/>
        </p:nvCxnSpPr>
        <p:spPr>
          <a:xfrm>
            <a:off x="619385" y="1506024"/>
            <a:ext cx="928279" cy="6268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-23553" y="6017044"/>
            <a:ext cx="9167553" cy="1619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9792" y="50801"/>
            <a:ext cx="6336704" cy="554037"/>
          </a:xfrm>
        </p:spPr>
        <p:txBody>
          <a:bodyPr>
            <a:noAutofit/>
          </a:bodyPr>
          <a:lstStyle/>
          <a:p>
            <a:br>
              <a:rPr lang="en-GB" sz="3000" dirty="0"/>
            </a:br>
            <a:r>
              <a:rPr lang="en-GB" sz="3000" dirty="0"/>
              <a:t>Background Assessment  </a:t>
            </a:r>
            <a:br>
              <a:rPr lang="en-GB" sz="3000" dirty="0"/>
            </a:br>
            <a:endParaRPr lang="en-GB" sz="30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19712" y="787400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7003" y="4890241"/>
            <a:ext cx="7084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... ensuring GDPR compliant / DPA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0192" y="894761"/>
            <a:ext cx="18442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44160" y="2517848"/>
            <a:ext cx="18442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4051" r="43251"/>
          <a:stretch/>
        </p:blipFill>
        <p:spPr bwMode="auto">
          <a:xfrm>
            <a:off x="5701595" y="1011575"/>
            <a:ext cx="3090926" cy="362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67003" y="1032733"/>
            <a:ext cx="5285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Background Assessment &amp; situational analysis, questionnaire &amp; visits to five sites</a:t>
            </a:r>
          </a:p>
          <a:p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Information governance &amp;</a:t>
            </a:r>
          </a:p>
          <a:p>
            <a:pPr>
              <a:tabLst>
                <a:tab pos="361950" algn="l"/>
              </a:tabLst>
            </a:pPr>
            <a:r>
              <a:rPr lang="en-GB" sz="2400" dirty="0"/>
              <a:t>	ethico-legal requirements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ICT &amp; Data security</a:t>
            </a:r>
          </a:p>
          <a:p>
            <a:pPr marL="285750" indent="-285750">
              <a:buFontTx/>
              <a:buChar char="-"/>
            </a:pPr>
            <a:endParaRPr lang="en-GB" sz="2400" dirty="0"/>
          </a:p>
          <a:p>
            <a:pPr marL="285750" indent="-285750">
              <a:buFontTx/>
              <a:buChar char="-"/>
            </a:pPr>
            <a:r>
              <a:rPr lang="en-GB" sz="2400" dirty="0"/>
              <a:t>HIV care organisation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191" y="5460447"/>
            <a:ext cx="366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Ludwig Apers; Steven Hoornaert ITM</a:t>
            </a:r>
          </a:p>
        </p:txBody>
      </p:sp>
      <p:sp>
        <p:nvSpPr>
          <p:cNvPr id="20" name="Footer Placeholder 14">
            <a:extLst>
              <a:ext uri="{FF2B5EF4-FFF2-40B4-BE49-F238E27FC236}">
                <a16:creationId xmlns:a16="http://schemas.microsoft.com/office/drawing/2014/main" id="{B09F8A72-6B2F-4C39-B55A-B4715C4E0189}"/>
              </a:ext>
            </a:extLst>
          </p:cNvPr>
          <p:cNvSpPr txBox="1">
            <a:spLocks/>
          </p:cNvSpPr>
          <p:nvPr/>
        </p:nvSpPr>
        <p:spPr>
          <a:xfrm>
            <a:off x="4937458" y="6064571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892F20-C45B-4A5D-8B01-23178F6D5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2922" y="4972269"/>
            <a:ext cx="21240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0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3553" y="6018663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49236" y="116455"/>
            <a:ext cx="6487260" cy="554037"/>
          </a:xfrm>
        </p:spPr>
        <p:txBody>
          <a:bodyPr>
            <a:noAutofit/>
          </a:bodyPr>
          <a:lstStyle/>
          <a:p>
            <a:r>
              <a:rPr lang="en-GB" sz="3000" dirty="0"/>
              <a:t>Co-design &amp; Socio-technical evaluation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01998" y="6126163"/>
            <a:ext cx="3487524" cy="595314"/>
          </a:xfrm>
        </p:spPr>
        <p:txBody>
          <a:bodyPr/>
          <a:lstStyle/>
          <a:p>
            <a:r>
              <a:rPr lang="en-GB" dirty="0"/>
              <a:t>This project has received funding from the </a:t>
            </a:r>
            <a:r>
              <a:rPr lang="en-GB" i="1" dirty="0"/>
              <a:t>European Union’s Horizon 2020 research and innovation programme</a:t>
            </a:r>
            <a:r>
              <a:rPr lang="en-GB" dirty="0"/>
              <a:t> under Grant Agreement No. 643736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" y="6045839"/>
            <a:ext cx="11652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689522" y="6017044"/>
            <a:ext cx="0" cy="86400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-36000" y="894761"/>
            <a:ext cx="918000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49236" y="0"/>
            <a:ext cx="6686" cy="786948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t="41651" r="22326" b="42589"/>
          <a:stretch/>
        </p:blipFill>
        <p:spPr bwMode="auto">
          <a:xfrm>
            <a:off x="408279" y="101168"/>
            <a:ext cx="1857375" cy="543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44160" y="2517848"/>
            <a:ext cx="18442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83" y="5096853"/>
            <a:ext cx="2133604" cy="5059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469" y="5173595"/>
            <a:ext cx="1701376" cy="568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489" y="1141255"/>
            <a:ext cx="8567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Phase 1: Pre-implementation focus groups &amp; interviews; </a:t>
            </a:r>
          </a:p>
          <a:p>
            <a:r>
              <a:rPr lang="en-GB" sz="2400" dirty="0"/>
              <a:t>	   Community (97) &amp; HCPs (65 participants)</a:t>
            </a:r>
          </a:p>
          <a:p>
            <a:r>
              <a:rPr lang="en-GB" sz="2400" dirty="0"/>
              <a:t>		</a:t>
            </a:r>
          </a:p>
          <a:p>
            <a:r>
              <a:rPr lang="en-GB" sz="2400" dirty="0"/>
              <a:t>	    Issues &amp; needs highlighted -</a:t>
            </a:r>
          </a:p>
          <a:p>
            <a:r>
              <a:rPr lang="en-GB" sz="2400" dirty="0"/>
              <a:t>	    addressed in the design of app;</a:t>
            </a:r>
          </a:p>
          <a:p>
            <a:r>
              <a:rPr lang="en-GB" sz="2400" dirty="0"/>
              <a:t>	    features; access to data; perceptions; </a:t>
            </a:r>
          </a:p>
          <a:p>
            <a:r>
              <a:rPr lang="en-GB" sz="2400" dirty="0"/>
              <a:t>                 security</a:t>
            </a:r>
          </a:p>
          <a:p>
            <a:endParaRPr lang="en-GB" sz="2400" dirty="0"/>
          </a:p>
          <a:p>
            <a:r>
              <a:rPr lang="en-GB" sz="2400" dirty="0"/>
              <a:t>Phase 2:  Evaluation use of app in 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183" y="4677170"/>
            <a:ext cx="5733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- ‘wider lens’ work underway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246" y="5346756"/>
            <a:ext cx="5766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Flis Henwood; Mary Darking; Ben Marent UOB</a:t>
            </a:r>
          </a:p>
          <a:p>
            <a:r>
              <a:rPr lang="en-GB" i="1" dirty="0"/>
              <a:t>Koen Block; Brian West EATG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70" y="2057869"/>
            <a:ext cx="2618375" cy="2762661"/>
          </a:xfrm>
          <a:prstGeom prst="rect">
            <a:avLst/>
          </a:prstGeom>
        </p:spPr>
      </p:pic>
      <p:sp>
        <p:nvSpPr>
          <p:cNvPr id="22" name="Footer Placeholder 14">
            <a:extLst>
              <a:ext uri="{FF2B5EF4-FFF2-40B4-BE49-F238E27FC236}">
                <a16:creationId xmlns:a16="http://schemas.microsoft.com/office/drawing/2014/main" id="{1B02739E-9D25-4AB1-9EE7-2580B33982DD}"/>
              </a:ext>
            </a:extLst>
          </p:cNvPr>
          <p:cNvSpPr txBox="1">
            <a:spLocks/>
          </p:cNvSpPr>
          <p:nvPr/>
        </p:nvSpPr>
        <p:spPr>
          <a:xfrm>
            <a:off x="4937458" y="6064571"/>
            <a:ext cx="3657600" cy="7897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Emerge Project General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91434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15397</TotalTime>
  <Words>1808</Words>
  <Application>Microsoft Office PowerPoint</Application>
  <PresentationFormat>On-screen Show (4:3)</PresentationFormat>
  <Paragraphs>262</Paragraphs>
  <Slides>20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Acrobat Document</vt:lpstr>
      <vt:lpstr> Evaluating mHealth technology in HIV  to improve Empowerment and healthcare utilisation: Research and innovation to Generate Evidence for personalised care  https://www.emergeproject.eu/ May 2015 - April 2020  </vt:lpstr>
      <vt:lpstr>Project partners</vt:lpstr>
      <vt:lpstr>Background and Rationale</vt:lpstr>
      <vt:lpstr>mHealth Platform</vt:lpstr>
      <vt:lpstr>From ‘idea to application’</vt:lpstr>
      <vt:lpstr>EmERGE Concept</vt:lpstr>
      <vt:lpstr>EmERGE Project Goal</vt:lpstr>
      <vt:lpstr> Background Assessment   </vt:lpstr>
      <vt:lpstr>Co-design &amp; Socio-technical evaluation</vt:lpstr>
      <vt:lpstr>Co-design &amp; Socio-technical evaluation</vt:lpstr>
      <vt:lpstr>Co-design &amp; Socio-technical evaluation</vt:lpstr>
      <vt:lpstr>Co-design &amp; Socio-technical evaluation</vt:lpstr>
      <vt:lpstr>Platform development &amp; integration</vt:lpstr>
      <vt:lpstr>Platform development &amp; integration</vt:lpstr>
      <vt:lpstr>Platform development &amp; integration</vt:lpstr>
      <vt:lpstr>Evaluation</vt:lpstr>
      <vt:lpstr>Health economics analysis </vt:lpstr>
      <vt:lpstr>Dissemination </vt:lpstr>
      <vt:lpstr>Key achievements so far</vt:lpstr>
      <vt:lpstr>Acknowledgements</vt:lpstr>
    </vt:vector>
  </TitlesOfParts>
  <Company>Brighton &amp; Sussex University Hospitals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Apps and New Technologies in the Management of HIV Infection</dc:title>
  <dc:creator>Whetham, Jennifer</dc:creator>
  <cp:lastModifiedBy>Maria</cp:lastModifiedBy>
  <cp:revision>217</cp:revision>
  <dcterms:created xsi:type="dcterms:W3CDTF">2016-10-05T14:54:10Z</dcterms:created>
  <dcterms:modified xsi:type="dcterms:W3CDTF">2020-01-28T20:12:40Z</dcterms:modified>
</cp:coreProperties>
</file>